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9926638" cy="67976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38" autoAdjust="0"/>
    <p:restoredTop sz="94660"/>
  </p:normalViewPr>
  <p:slideViewPr>
    <p:cSldViewPr snapToGrid="0">
      <p:cViewPr varScale="1">
        <p:scale>
          <a:sx n="74" d="100"/>
          <a:sy n="74" d="100"/>
        </p:scale>
        <p:origin x="4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13810-803D-4CB8-9BF5-3182B4478839}" type="datetimeFigureOut">
              <a:rPr lang="cs-CZ" smtClean="0"/>
              <a:t>8. 7. 2015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EEF19-2583-4D75-8458-B8ECB09AB89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8844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7DCBC-6666-47AB-A6B8-5B81378D4516}" type="datetimeFigureOut">
              <a:rPr lang="cs-CZ" smtClean="0"/>
              <a:t>8. 7. 2015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C385-38F1-41BE-AA4A-453922B1F5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6559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7DCBC-6666-47AB-A6B8-5B81378D4516}" type="datetimeFigureOut">
              <a:rPr lang="cs-CZ" smtClean="0"/>
              <a:t>8. 7. 2015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C385-38F1-41BE-AA4A-453922B1F5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261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7DCBC-6666-47AB-A6B8-5B81378D4516}" type="datetimeFigureOut">
              <a:rPr lang="cs-CZ" smtClean="0"/>
              <a:t>8. 7. 2015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C385-38F1-41BE-AA4A-453922B1F5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7795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7DCBC-6666-47AB-A6B8-5B81378D4516}" type="datetimeFigureOut">
              <a:rPr lang="cs-CZ" smtClean="0"/>
              <a:t>8. 7. 2015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C385-38F1-41BE-AA4A-453922B1F5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6201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7DCBC-6666-47AB-A6B8-5B81378D4516}" type="datetimeFigureOut">
              <a:rPr lang="cs-CZ" smtClean="0"/>
              <a:t>8. 7. 2015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C385-38F1-41BE-AA4A-453922B1F5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291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7DCBC-6666-47AB-A6B8-5B81378D4516}" type="datetimeFigureOut">
              <a:rPr lang="cs-CZ" smtClean="0"/>
              <a:t>8. 7. 2015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C385-38F1-41BE-AA4A-453922B1F5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3657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7DCBC-6666-47AB-A6B8-5B81378D4516}" type="datetimeFigureOut">
              <a:rPr lang="cs-CZ" smtClean="0"/>
              <a:t>8. 7. 2015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C385-38F1-41BE-AA4A-453922B1F5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275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7DCBC-6666-47AB-A6B8-5B81378D4516}" type="datetimeFigureOut">
              <a:rPr lang="cs-CZ" smtClean="0"/>
              <a:t>8. 7. 2015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C385-38F1-41BE-AA4A-453922B1F5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0219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7DCBC-6666-47AB-A6B8-5B81378D4516}" type="datetimeFigureOut">
              <a:rPr lang="cs-CZ" smtClean="0"/>
              <a:t>8. 7. 2015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C385-38F1-41BE-AA4A-453922B1F5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598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7DCBC-6666-47AB-A6B8-5B81378D4516}" type="datetimeFigureOut">
              <a:rPr lang="cs-CZ" smtClean="0"/>
              <a:t>8. 7. 2015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C385-38F1-41BE-AA4A-453922B1F5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840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7DCBC-6666-47AB-A6B8-5B81378D4516}" type="datetimeFigureOut">
              <a:rPr lang="cs-CZ" smtClean="0"/>
              <a:t>8. 7. 2015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DC385-38F1-41BE-AA4A-453922B1F5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9986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7DCBC-6666-47AB-A6B8-5B81378D4516}" type="datetimeFigureOut">
              <a:rPr lang="cs-CZ" smtClean="0"/>
              <a:t>8. 7. 2015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DC385-38F1-41BE-AA4A-453922B1F5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7412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2387600"/>
          </a:xfrm>
        </p:spPr>
        <p:txBody>
          <a:bodyPr>
            <a:normAutofit/>
          </a:bodyPr>
          <a:lstStyle/>
          <a:p>
            <a:r>
              <a:rPr lang="cs-CZ" sz="7500" dirty="0" smtClean="0"/>
              <a:t>Činnost MAS v období 2015+</a:t>
            </a:r>
            <a:endParaRPr lang="cs-CZ" sz="75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2709416"/>
            <a:ext cx="9144000" cy="1655762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cs-CZ" sz="3000" dirty="0" smtClean="0"/>
              <a:t>Místní akční skupina SVATOJIŘSKÝ LES, z.s.</a:t>
            </a:r>
            <a:endParaRPr lang="cs-CZ" sz="3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468" y="3649104"/>
            <a:ext cx="2677732" cy="267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54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5000" dirty="0" smtClean="0"/>
              <a:t>Současná situace</a:t>
            </a:r>
            <a:endParaRPr lang="cs-CZ" sz="5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4328" y="1293812"/>
            <a:ext cx="7065160" cy="5360988"/>
          </a:xfrm>
        </p:spPr>
        <p:txBody>
          <a:bodyPr/>
          <a:lstStyle/>
          <a:p>
            <a:pPr>
              <a:buFontTx/>
              <a:buChar char="-"/>
            </a:pPr>
            <a:r>
              <a:rPr lang="cs-CZ" dirty="0" smtClean="0"/>
              <a:t>Čekáme na výsledek standardizace MAS (SZIF)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Probíhají práce na finalizaci strategie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Předpoklad schválení strategie valnou hromadou MAS – říjen 2015</a:t>
            </a:r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Předpoklad odevzdání strategie k hodnocení na MMR – říjen 2015</a:t>
            </a:r>
            <a:endParaRPr lang="cs-CZ" dirty="0"/>
          </a:p>
        </p:txBody>
      </p:sp>
      <p:pic>
        <p:nvPicPr>
          <p:cNvPr id="1026" name="Picture 2" descr="http://dta3.com/data/image/crossro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799" y="1068387"/>
            <a:ext cx="4256873" cy="5060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86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5000" dirty="0" smtClean="0"/>
              <a:t>Schéma činností MAS</a:t>
            </a:r>
            <a:endParaRPr lang="cs-CZ" sz="5000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70" y="1690688"/>
            <a:ext cx="11651260" cy="4281487"/>
          </a:xfrm>
        </p:spPr>
      </p:pic>
    </p:spTree>
    <p:extLst>
      <p:ext uri="{BB962C8B-B14F-4D97-AF65-F5344CB8AC3E}">
        <p14:creationId xmlns:p14="http://schemas.microsoft.com/office/powerpoint/2010/main" val="1390326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7461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5000" dirty="0" smtClean="0"/>
              <a:t>Implementační role MAS v ČR - obecně</a:t>
            </a:r>
            <a:endParaRPr lang="cs-CZ" sz="5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00175"/>
            <a:ext cx="10515600" cy="5214938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cs-CZ" dirty="0" smtClean="0"/>
              <a:t>V České republice v současné době funguje cca 180 místních akčních skupin z toho bylo v minulém období (2007-2013) 112 tzv. podpořených místních akčních skupin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V období 2007-2013 fungovali místní akční skupiny za podpory EAFRD tedy v rámci Společné zemědělské politiky EU (druhý pilíř)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V období 2014-2020 budou </a:t>
            </a:r>
            <a:r>
              <a:rPr lang="cs-CZ" dirty="0" err="1" smtClean="0"/>
              <a:t>MASky</a:t>
            </a:r>
            <a:r>
              <a:rPr lang="cs-CZ" dirty="0" smtClean="0"/>
              <a:t> fungovat za podpory ESIF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ČR je v rámci EU výjimečná tím, že </a:t>
            </a:r>
            <a:r>
              <a:rPr lang="cs-CZ" dirty="0" err="1" smtClean="0"/>
              <a:t>MASky</a:t>
            </a:r>
            <a:r>
              <a:rPr lang="cs-CZ" dirty="0" smtClean="0"/>
              <a:t> zde budou podpořeny více z Regionální politiky EU než se Společné zemědělské politiky EU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ČR má relativně, ale i absolutně největší finanční alokaci pro místní akční skupiny v celé EU</a:t>
            </a:r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86068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5000" dirty="0" smtClean="0"/>
              <a:t>Implementační role MAS v ČR - obecně</a:t>
            </a:r>
            <a:endParaRPr lang="cs-CZ" sz="5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5763" y="1143000"/>
            <a:ext cx="11329987" cy="5357813"/>
          </a:xfrm>
        </p:spPr>
        <p:txBody>
          <a:bodyPr>
            <a:normAutofit fontScale="92500"/>
          </a:bodyPr>
          <a:lstStyle/>
          <a:p>
            <a:r>
              <a:rPr lang="cs-CZ" dirty="0" smtClean="0"/>
              <a:t>ČESKÉ místní akční skupiny budou vykovávat implementační roli ve 4 programech</a:t>
            </a:r>
          </a:p>
          <a:p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IROP – Integrovaný regionální operační program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PRV – Program rozvoje venkova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OPZ – Operační program Zaměstnanost – </a:t>
            </a:r>
            <a:r>
              <a:rPr lang="cs-CZ" dirty="0" smtClean="0">
                <a:solidFill>
                  <a:srgbClr val="FF0000"/>
                </a:solidFill>
              </a:rPr>
              <a:t>naše MAS NE!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… podpora OPZ přes MAS směřuje do problémových lokalit ze sociálního hlediska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OPŽP – Operační program Životní prostředí – </a:t>
            </a:r>
            <a:r>
              <a:rPr lang="cs-CZ" dirty="0" smtClean="0">
                <a:solidFill>
                  <a:srgbClr val="FF0000"/>
                </a:solidFill>
              </a:rPr>
              <a:t>naše MAS NE!</a:t>
            </a:r>
          </a:p>
          <a:p>
            <a:pPr marL="0" indent="0">
              <a:buNone/>
            </a:pPr>
            <a:r>
              <a:rPr lang="cs-CZ" dirty="0" smtClean="0"/>
              <a:t>    … podpora OPŽP přes MAS směřuje cíleně do NP a CHKO</a:t>
            </a:r>
          </a:p>
          <a:p>
            <a:pPr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50502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581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5000" dirty="0" smtClean="0"/>
              <a:t>Implementační role IROP v 2014-2020</a:t>
            </a:r>
            <a:endParaRPr lang="cs-CZ" sz="5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313" y="1104901"/>
            <a:ext cx="11758612" cy="5524499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cs-CZ" dirty="0" smtClean="0"/>
              <a:t>Předpokládaná minimální alokace pro naší MAS – cca 26 mil. Kč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Alokace se vypočítává dle počtu trvale žijících obyvatel na území dané MAS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-</a:t>
            </a:r>
            <a:r>
              <a:rPr lang="cs-CZ" dirty="0"/>
              <a:t> </a:t>
            </a:r>
            <a:r>
              <a:rPr lang="cs-CZ" dirty="0" smtClean="0"/>
              <a:t>IROP je členěn na 4 osy </a:t>
            </a:r>
          </a:p>
          <a:p>
            <a:pPr marL="0" indent="0">
              <a:buNone/>
            </a:pPr>
            <a:r>
              <a:rPr lang="cs-CZ" dirty="0" smtClean="0"/>
              <a:t>…1. „Infrastruktura“     </a:t>
            </a:r>
          </a:p>
          <a:p>
            <a:pPr marL="0" indent="0">
              <a:buNone/>
            </a:pPr>
            <a:r>
              <a:rPr lang="cs-CZ" dirty="0" smtClean="0"/>
              <a:t>…2. „Lidé“</a:t>
            </a:r>
          </a:p>
          <a:p>
            <a:pPr marL="0" indent="0">
              <a:buNone/>
            </a:pPr>
            <a:r>
              <a:rPr lang="cs-CZ" dirty="0" smtClean="0"/>
              <a:t>…3. „Instituce“</a:t>
            </a:r>
          </a:p>
          <a:p>
            <a:pPr marL="0" indent="0">
              <a:buNone/>
            </a:pPr>
            <a:r>
              <a:rPr lang="cs-CZ" dirty="0" smtClean="0"/>
              <a:t>…4. „</a:t>
            </a:r>
            <a:r>
              <a:rPr lang="cs-CZ" dirty="0" err="1" smtClean="0"/>
              <a:t>MASky</a:t>
            </a:r>
            <a:r>
              <a:rPr lang="cs-CZ" dirty="0" smtClean="0"/>
              <a:t>“     </a:t>
            </a:r>
          </a:p>
          <a:p>
            <a:pPr marL="0" indent="0">
              <a:buNone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4 osa obsahuje vybrané SC z prvních třech os, konkrétně se jedná o 8 SC z 11 SC 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Aktivity realizované přes MAS budou mít stejná pravidla jako při realizaci přes CRR, výhodou realizace přes MAS je větší % výše dotace a lepší servis při celém dotačním procesu                   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0158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endParaRPr lang="cs-CZ" sz="50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868" y="0"/>
            <a:ext cx="9720263" cy="6873349"/>
          </a:xfrm>
        </p:spPr>
      </p:pic>
    </p:spTree>
    <p:extLst>
      <p:ext uri="{BB962C8B-B14F-4D97-AF65-F5344CB8AC3E}">
        <p14:creationId xmlns:p14="http://schemas.microsoft.com/office/powerpoint/2010/main" val="1331749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cs-CZ" dirty="0" smtClean="0"/>
              <a:t>Využití jednotlivých SC na území naší MAS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7175" y="1071562"/>
            <a:ext cx="11730038" cy="5786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- SC 1.2 – Zvýšení podílu udržitelných forem dopravy - ANO</a:t>
            </a:r>
          </a:p>
          <a:p>
            <a:pPr marL="0" indent="0">
              <a:buNone/>
            </a:pPr>
            <a:r>
              <a:rPr lang="cs-CZ" dirty="0" smtClean="0"/>
              <a:t>- SC 1.3 – Zvýšení připravenosti k řešení a řízení rizik a katastrof – ANO</a:t>
            </a:r>
          </a:p>
          <a:p>
            <a:pPr>
              <a:buFontTx/>
              <a:buChar char="-"/>
            </a:pPr>
            <a:r>
              <a:rPr lang="cs-CZ" dirty="0" smtClean="0"/>
              <a:t>SC 2.1 – Zvýšení kvality a dostupnosti služeb vedoucí k sociální inkluzi – ANO</a:t>
            </a:r>
          </a:p>
          <a:p>
            <a:pPr>
              <a:buFontTx/>
              <a:buChar char="-"/>
            </a:pPr>
            <a:r>
              <a:rPr lang="cs-CZ" dirty="0" smtClean="0"/>
              <a:t>SC 2.2 – Vznik nových a rozvoj existujících podnikatelských aktivit v oblasti sociálního podnikání - ANO</a:t>
            </a:r>
          </a:p>
          <a:p>
            <a:pPr>
              <a:buFontTx/>
              <a:buChar char="-"/>
            </a:pPr>
            <a:r>
              <a:rPr lang="cs-CZ" dirty="0" smtClean="0">
                <a:solidFill>
                  <a:srgbClr val="FF0000"/>
                </a:solidFill>
              </a:rPr>
              <a:t>SC 2.3 – Rozvoj infrastruktury pro poskytování zdravotních služeb a péče o zdraví – NE</a:t>
            </a:r>
          </a:p>
          <a:p>
            <a:pPr>
              <a:buFontTx/>
              <a:buChar char="-"/>
            </a:pPr>
            <a:r>
              <a:rPr lang="cs-CZ" dirty="0" smtClean="0"/>
              <a:t>SC 2.4 – Zvýšení kvality a dostupnosti infrastruktury pro vzdělávání a celoživotní učení – ANO</a:t>
            </a:r>
          </a:p>
          <a:p>
            <a:pPr>
              <a:buFontTx/>
              <a:buChar char="-"/>
            </a:pPr>
            <a:r>
              <a:rPr lang="cs-CZ" dirty="0" smtClean="0">
                <a:solidFill>
                  <a:srgbClr val="FF0000"/>
                </a:solidFill>
              </a:rPr>
              <a:t>SC 3.1 – Zefektivnění prezentace, posílení ochrany a rozvoje kulturního dědictví – NE</a:t>
            </a:r>
          </a:p>
          <a:p>
            <a:pPr>
              <a:buFontTx/>
              <a:buChar char="-"/>
            </a:pPr>
            <a:r>
              <a:rPr lang="cs-CZ" dirty="0" smtClean="0">
                <a:solidFill>
                  <a:srgbClr val="FF0000"/>
                </a:solidFill>
              </a:rPr>
              <a:t>SC 3.3 – Podpora pořizování a uplatňování dokumentů územního rozvoje - NE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62135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cs-CZ" dirty="0" smtClean="0"/>
              <a:t>Využití PRV na území naší MAS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0037" y="1042988"/>
            <a:ext cx="11558587" cy="5557837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cs-CZ" dirty="0" smtClean="0"/>
              <a:t>Předpokládaná minimální alokace pro naší MAS – cca 15 mil. Kč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Alokace se vypočítává dle počtu trvale žijících obyvatel na území dané MAS – váha 75% a dle počtu ha půdy na území MAS (25%)</a:t>
            </a:r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Podpora zaměřena na zemědělství, lesnictví a další </a:t>
            </a:r>
            <a:r>
              <a:rPr lang="cs-CZ" dirty="0" smtClean="0">
                <a:solidFill>
                  <a:srgbClr val="FF0000"/>
                </a:solidFill>
              </a:rPr>
              <a:t>vybrané</a:t>
            </a:r>
            <a:r>
              <a:rPr lang="cs-CZ" dirty="0" smtClean="0"/>
              <a:t> podnikatelské činnosti (např. potravináři, agroturistika)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Podpora zaměřena na budovy, stroje, technologie…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Nastavení PRV umožnuje MAS podpořit aktivity, které nejsou podporované přímo přes SZIF, ale jsou v souladu v programových dokumentem PRV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Podpora projektů spolupráce, které bude MAS realizovat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1428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5000" dirty="0" smtClean="0"/>
              <a:t>Koordinační a animační role OPVVV</a:t>
            </a:r>
            <a:endParaRPr lang="cs-CZ" sz="5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1226" y="1200150"/>
            <a:ext cx="11724968" cy="5243513"/>
          </a:xfrm>
        </p:spPr>
        <p:txBody>
          <a:bodyPr/>
          <a:lstStyle/>
          <a:p>
            <a:pPr>
              <a:buFontTx/>
              <a:buChar char="-"/>
            </a:pPr>
            <a:r>
              <a:rPr lang="cs-CZ" dirty="0" smtClean="0"/>
              <a:t>Tato role je spojená s činností animátora (mini úvazek), který bude pomáhat školám na území MAS s projekty v rámci OPVVV, ale i dalšími projekty v oblasti školství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Příklady činností: sběr informací od MŠ a ZŠ, podněcování aktérů k zapojení do OPVVV, školení žadatelů a realizátorů projektů, konzultační činnost při tvorbě a realizaci projektů, </a:t>
            </a:r>
            <a:r>
              <a:rPr lang="cs-CZ" dirty="0"/>
              <a:t>metodická pomoc s výběrem vhodných šablon</a:t>
            </a:r>
            <a:endParaRPr lang="cs-CZ" dirty="0" smtClean="0"/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MAS bude zapojena do tvorby místního akčního plánu pro území ORP Nymburk (předpoklad financování projektu z OPVVV)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3715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5000" dirty="0" smtClean="0"/>
              <a:t>Realizace projektů – MAS jako žadatel</a:t>
            </a:r>
            <a:endParaRPr lang="cs-CZ" sz="5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71463" y="1143000"/>
            <a:ext cx="11672887" cy="5343525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cs-CZ" dirty="0" smtClean="0"/>
              <a:t>Od roku 2013 zkouší MAS sehnat prostředky na realizaci vlastních projektů z různých dotačních zdrojů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Přehled podávaných projektů můžete najít na našem webu v záložce projekty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Celkově podáno 13 žádostí o dotaci z toho 6 úspěšných a u 3 čekáme na výsledek dotačního řízení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Dále MAS spolupracuje na realizaci projektu Sdružení místní samospráv ČR a spolupracovala s Bankovní akademií, a.s. (VŠFS) při pořádání seminářů v rámci projektu REGION – realizace tří seminářů na našem území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MAS potřebuje od svých členů získat náměty k realizaci projektů </a:t>
            </a:r>
            <a:r>
              <a:rPr lang="cs-CZ" dirty="0" smtClean="0">
                <a:solidFill>
                  <a:srgbClr val="FF0000"/>
                </a:solidFill>
              </a:rPr>
              <a:t>– krátký dotazník (dvě otázky) přijde emailem, prosíme o vyplnění a konkrétnost</a:t>
            </a:r>
            <a:endParaRPr lang="cs-C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22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5000" dirty="0" smtClean="0"/>
              <a:t>Dotační monitoring a poradenství</a:t>
            </a:r>
            <a:endParaRPr lang="cs-CZ" sz="5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-1" y="1157288"/>
            <a:ext cx="12030075" cy="558641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cs-CZ" dirty="0" smtClean="0"/>
              <a:t>MAS plánuje od srpna 2015 poskytovat do území novou službu, které spočívá ve sledování dotačních možností, poskytování informací o dotačních možnostech a tvorbě vybraných žádostí o dotace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Služba zatím fungovala nahodile – občas někdo napsal, zavolat do kanceláře a vyptával se na dotační možnosti a proto se MAS rozhodla tuto službu oficiálně nabídnou do svého území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V rámci služby budou subjektům z území MAS poskytovány informace o možnostech financování jejich projektů (dotazy nutné zasílat e-mailem)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MAS také bude nabízet vytvoření vybraných žádostí o dotaci dle ceníku služeb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42409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5000" dirty="0" smtClean="0"/>
              <a:t>Realizace akcí na území MAS</a:t>
            </a:r>
            <a:endParaRPr lang="cs-CZ" sz="5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7163" y="1100138"/>
            <a:ext cx="11930062" cy="5600700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cs-CZ" dirty="0" smtClean="0"/>
              <a:t>MAS realizuje různé akce v území – vzdělávací, volnočasové…</a:t>
            </a:r>
          </a:p>
          <a:p>
            <a:pPr marL="0" indent="0">
              <a:buNone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Letošní rok - dva semináře - 10.2. Sousedské právo, ochrana člověka a majetku                     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                                    - 21.4. Rodinné a dědické právo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Probíhá 3. ročník tvůrčí soutěže pro žáky ze základních škol na území MAS</a:t>
            </a:r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MAS letos uspořádá setkání k </a:t>
            </a:r>
            <a:r>
              <a:rPr lang="cs-CZ" dirty="0" err="1" smtClean="0"/>
              <a:t>IROPu</a:t>
            </a:r>
            <a:r>
              <a:rPr lang="cs-CZ" dirty="0" smtClean="0"/>
              <a:t> – představení programu, zapojení potenciálních žadatelů do tvorby programového rámce IROP</a:t>
            </a:r>
          </a:p>
          <a:p>
            <a:pPr marL="0" indent="0">
              <a:buNone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19.9.2015 proběhne již tradiční akce Poznejte náš venkova na farmě v Pojedech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MAS chce do budoucna pokračovat v těchto aktivitách </a:t>
            </a:r>
            <a:r>
              <a:rPr lang="cs-CZ" smtClean="0"/>
              <a:t>a usilovat </a:t>
            </a:r>
            <a:r>
              <a:rPr lang="cs-CZ" dirty="0" smtClean="0"/>
              <a:t>o jejich zlepšení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61162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5000" dirty="0" smtClean="0"/>
              <a:t>Strategické plánování – tvorba PRO</a:t>
            </a:r>
            <a:endParaRPr lang="cs-CZ" sz="5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2875" y="1325562"/>
            <a:ext cx="11787188" cy="5260975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cs-CZ" dirty="0" smtClean="0"/>
              <a:t>MAS nabízí pro své obce tvorbu programu rozvoje obce za poplatek dle ceníku služeb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PRO je základní rozvojový dokument pro území obce, který se člení na tyto části: analytická, systematická, návrhová a realizační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Možnost zatím využilo 8 obcí (Kamenné Zboží, Jizbice, Křinec, Netřebice, Jíkev, Mcely, Seletice a Bobnice)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Celkem bylo za tvorbu PRO získáno do rozpočtu MAS 33 000 Kč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MAS také pro své obce zdarma nabízí konzultační činnost při tvorbě PRO – také již využilo několik obcí (poskytnutí informací o PRO a jeho tvorbě; konzultace PRO, který si obec vytváří sama)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0945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5000" dirty="0" smtClean="0"/>
              <a:t>Propagace regionu a MAS </a:t>
            </a:r>
            <a:endParaRPr lang="cs-CZ" sz="5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484" y="1171575"/>
            <a:ext cx="11916697" cy="5486400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cs-CZ" dirty="0" smtClean="0"/>
              <a:t>Propagace území MAS, ale i MAS jako organizace</a:t>
            </a:r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Minulý rok vydán letáček o MAS a cyklomapa území MAS</a:t>
            </a:r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Minulý rok vyrobeny propagační předměty MAS</a:t>
            </a:r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Na Facebooku jsou umísťovány mimo jiné i akce, které se konají v regionu – </a:t>
            </a:r>
            <a:r>
              <a:rPr lang="cs-CZ" dirty="0" smtClean="0">
                <a:solidFill>
                  <a:srgbClr val="FF0000"/>
                </a:solidFill>
              </a:rPr>
              <a:t>žádáme vás o zasílání pozvánek, plakátů… do našich emailových schránek</a:t>
            </a:r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MAS se letos účastnila výstavy Regiony v Lysé nad Labem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Vydávání zpravodaje MAS, tištěná i elektronická podoba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MAS chce do budoucna pokračovat v těchto aktivitách a usilovat o jejich zlepšení</a:t>
            </a:r>
          </a:p>
          <a:p>
            <a:pPr>
              <a:buFontTx/>
              <a:buChar char="-"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7763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199" y="99618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8000" dirty="0" smtClean="0"/>
              <a:t>Děkujeme za pozornost!</a:t>
            </a:r>
            <a:endParaRPr lang="cs-CZ" sz="80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29" y="2501596"/>
            <a:ext cx="3586341" cy="3618795"/>
          </a:xfrm>
        </p:spPr>
      </p:pic>
    </p:spTree>
    <p:extLst>
      <p:ext uri="{BB962C8B-B14F-4D97-AF65-F5344CB8AC3E}">
        <p14:creationId xmlns:p14="http://schemas.microsoft.com/office/powerpoint/2010/main" val="168935414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1160</Words>
  <Application>Microsoft Office PowerPoint</Application>
  <PresentationFormat>Širokoúhlá obrazovka</PresentationFormat>
  <Paragraphs>130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Motiv Office</vt:lpstr>
      <vt:lpstr>Činnost MAS v období 2015+</vt:lpstr>
      <vt:lpstr>Současná situace</vt:lpstr>
      <vt:lpstr>Schéma činností MAS</vt:lpstr>
      <vt:lpstr>Implementační role MAS v ČR - obecně</vt:lpstr>
      <vt:lpstr>Implementační role MAS v ČR - obecně</vt:lpstr>
      <vt:lpstr>Implementační role IROP v 2014-2020</vt:lpstr>
      <vt:lpstr>Prezentace aplikace PowerPoint</vt:lpstr>
      <vt:lpstr>Využití jednotlivých SC na území naší MAS</vt:lpstr>
      <vt:lpstr>Využití PRV na území naší MAS </vt:lpstr>
      <vt:lpstr>Koordinační a animační role OPVVV</vt:lpstr>
      <vt:lpstr>Realizace projektů – MAS jako žadatel</vt:lpstr>
      <vt:lpstr>Dotační monitoring a poradenství</vt:lpstr>
      <vt:lpstr>Realizace akcí na území MAS</vt:lpstr>
      <vt:lpstr>Strategické plánování – tvorba PRO</vt:lpstr>
      <vt:lpstr>Propagace regionu a MAS </vt:lpstr>
      <vt:lpstr>Děkujeme za pozornost!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Činnost MAS v období 2015+</dc:title>
  <dc:creator>Svatojiřský Les MAS</dc:creator>
  <cp:lastModifiedBy>Svatojiřský Les MAS</cp:lastModifiedBy>
  <cp:revision>66</cp:revision>
  <cp:lastPrinted>2015-06-12T06:22:12Z</cp:lastPrinted>
  <dcterms:created xsi:type="dcterms:W3CDTF">2015-06-05T05:56:51Z</dcterms:created>
  <dcterms:modified xsi:type="dcterms:W3CDTF">2015-07-08T12:25:15Z</dcterms:modified>
</cp:coreProperties>
</file>