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13810-803D-4CB8-9BF5-3182B4478839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EEF19-2583-4D75-8458-B8ECB09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844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DCBC-6666-47AB-A6B8-5B81378D4516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385-38F1-41BE-AA4A-453922B1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55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DCBC-6666-47AB-A6B8-5B81378D4516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385-38F1-41BE-AA4A-453922B1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40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DCBC-6666-47AB-A6B8-5B81378D4516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385-38F1-41BE-AA4A-453922B1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98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DCBC-6666-47AB-A6B8-5B81378D4516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385-38F1-41BE-AA4A-453922B1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61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DCBC-6666-47AB-A6B8-5B81378D4516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385-38F1-41BE-AA4A-453922B1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79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DCBC-6666-47AB-A6B8-5B81378D4516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385-38F1-41BE-AA4A-453922B1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20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DCBC-6666-47AB-A6B8-5B81378D4516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385-38F1-41BE-AA4A-453922B1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91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DCBC-6666-47AB-A6B8-5B81378D4516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385-38F1-41BE-AA4A-453922B1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65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DCBC-6666-47AB-A6B8-5B81378D4516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385-38F1-41BE-AA4A-453922B1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DCBC-6666-47AB-A6B8-5B81378D4516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385-38F1-41BE-AA4A-453922B1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21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DCBC-6666-47AB-A6B8-5B81378D4516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385-38F1-41BE-AA4A-453922B1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9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7DCBC-6666-47AB-A6B8-5B81378D4516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DC385-38F1-41BE-AA4A-453922B1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41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>
            <a:normAutofit/>
          </a:bodyPr>
          <a:lstStyle/>
          <a:p>
            <a:r>
              <a:rPr lang="cs-CZ" sz="7500" dirty="0" smtClean="0"/>
              <a:t>Činnost MAS v období 2015+</a:t>
            </a:r>
            <a:endParaRPr lang="cs-CZ" sz="7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09416"/>
            <a:ext cx="9144000" cy="16557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000" dirty="0" smtClean="0"/>
              <a:t>Místní akční skupina SVATOJIŘSKÝ LES, z.s.</a:t>
            </a:r>
            <a:endParaRPr lang="cs-CZ" sz="3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68" y="3649104"/>
            <a:ext cx="2677732" cy="26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5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dirty="0" smtClean="0"/>
              <a:t>Koordinační a animační role OPVVV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1226" y="1200150"/>
            <a:ext cx="11724968" cy="524351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Tato role je spojená s činností animátora (mini úvazek), který bude pomáhat školám na území MAS s projekty v rámci OPVVV, ale i dalšími projekty v oblasti školství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Příklady činností: sběr informací od MŠ a ZŠ, podněcování aktérů k zapojení do OPVVV, školení žadatelů a realizátorů projektů, konzultační činnost při tvorbě a realizaci projektů, </a:t>
            </a:r>
            <a:r>
              <a:rPr lang="cs-CZ" dirty="0"/>
              <a:t>metodická pomoc s výběrem vhodných šablon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MAS bude zapojena do tvorby místního akčního plánu pro území ORP Nymburk (předpoklad financování projektu z OPVVV)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1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dirty="0" smtClean="0"/>
              <a:t>Realizace projektů – MAS jako žadatel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463" y="1143000"/>
            <a:ext cx="11672887" cy="534352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Od roku 2013 zkouší MAS sehnat prostředky na realizaci vlastních projektů z různých dotačních zdrojů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Přehled podávaných projektů můžete najít na našem webu v záložce projekty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Celkově podáno 13 žádostí o dotaci z toho 6 úspěšných a u 3 čekáme na výsledek dotačního řízení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Dále MAS spolupracuje na realizaci projektu Sdružení místní samospráv ČR a spolupracovala s Bankovní akademií, a.s. (VŠFS) při pořádání seminářů v rámci projektu REGION – realizace tří seminářů na našem území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MAS potřebuje od svých členů získat náměty k realizaci projektů </a:t>
            </a:r>
            <a:r>
              <a:rPr lang="cs-CZ" dirty="0" smtClean="0">
                <a:solidFill>
                  <a:srgbClr val="FF0000"/>
                </a:solidFill>
              </a:rPr>
              <a:t>– krátký dotazník (dvě otázky) přijde emailem, prosíme o vyplnění a konkrétnost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dirty="0" smtClean="0"/>
              <a:t>Dotační monitoring a poradenství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157288"/>
            <a:ext cx="12030075" cy="55864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MAS plánuje od srpna 2015 poskytovat do území novou službu, které spočívá ve sledování dotačních možností, poskytování informací o dotačních možnostech a tvorbě vybraných žádostí o dotace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Služba zatím fungovala nahodile – občas někdo napsal, zavolat do kanceláře a vyptával se na dotační možnosti a proto se MAS rozhodla tuto službu oficiálně nabídnou do svého území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V rámci služby budou subjektům z území MAS poskytovány informace o možnostech financování jejich projektů (dotazy nutné zasílat e-mailem)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MAS také bude nabízet vytvoření vybraných žádostí o dotaci dle ceníku služeb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409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dirty="0" smtClean="0"/>
              <a:t>Realizace akcí na území MAS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163" y="1100138"/>
            <a:ext cx="11930062" cy="56007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MAS realizuje různé akce v území – vzdělávací, volnočasové…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Letošní rok - dva semináře - 10.2. Sousedské právo, ochrana člověka a majetku              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- 21.4. Rodinné a dědické právo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Probíhá 3. ročník tvůrčí soutěže pro žáky ze základních škol na území MAS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MAS letos uspořádá setkání k </a:t>
            </a:r>
            <a:r>
              <a:rPr lang="cs-CZ" dirty="0" err="1" smtClean="0"/>
              <a:t>IROPu</a:t>
            </a:r>
            <a:r>
              <a:rPr lang="cs-CZ" dirty="0" smtClean="0"/>
              <a:t> – představení programu, zapojení potenciálních žadatelů do tvorby programového rámce IROP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19.9.2015 proběhne již tradiční akce Poznejte náš venkova na farmě v Pojedech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MAS chce do budoucna pokračovat v těchto aktivitách </a:t>
            </a:r>
            <a:r>
              <a:rPr lang="cs-CZ" smtClean="0"/>
              <a:t>a usilovat </a:t>
            </a:r>
            <a:r>
              <a:rPr lang="cs-CZ" dirty="0" smtClean="0"/>
              <a:t>o jejich zlepšení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16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dirty="0" smtClean="0"/>
              <a:t>Strategické plánování – tvorba PRO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325562"/>
            <a:ext cx="11787188" cy="526097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MAS nabízí pro své obce tvorbu programu rozvoje obce za poplatek dle ceníku služeb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PRO je základní rozvojový dokument pro území obce, který se člení na tyto části: analytická, systematická, návrhová a realizační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Možnost zatím využilo 8 obcí (Kamenné Zboží, Jizbice, Křinec, Netřebice, Jíkev, Mcely, Seletice a Bobnice)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Celkem bylo za tvorbu PRO získáno do rozpočtu MAS 33 000 Kč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MAS také pro své obce zdarma nabízí konzultační činnost při tvorbě PRO – také již využilo několik obcí (poskytnutí informací o PRO a jeho tvorbě; konzultace PRO, který si obec vytváří sama)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94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dirty="0" smtClean="0"/>
              <a:t>Propagace regionu a MAS 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4" y="1171575"/>
            <a:ext cx="11916697" cy="5486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Propagace území MAS, ale i MAS jako organizace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Minulý rok vydán letáček o MAS a cyklomapa území MAS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Minulý rok vyrobeny propagační předměty MAS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Na Facebooku jsou umísťovány mimo jiné i akce, které se konají v regionu – </a:t>
            </a:r>
            <a:r>
              <a:rPr lang="cs-CZ" dirty="0" smtClean="0">
                <a:solidFill>
                  <a:srgbClr val="FF0000"/>
                </a:solidFill>
              </a:rPr>
              <a:t>žádáme vás o zasílání pozvánek, plakátů… do našich emailových schránek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MAS se letos účastnila výstavy Regiony v Lysé nad Labem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Vydávání zpravodaje MAS, tištěná i elektronická podoba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MAS chce do budoucna pokračovat v těchto aktivitách a usilovat o jejich zlepšení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763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9961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8000" dirty="0" smtClean="0"/>
              <a:t>Děkujeme za pozornost!</a:t>
            </a:r>
            <a:endParaRPr lang="cs-CZ" sz="8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29" y="2501596"/>
            <a:ext cx="3586341" cy="3618795"/>
          </a:xfrm>
        </p:spPr>
      </p:pic>
    </p:spTree>
    <p:extLst>
      <p:ext uri="{BB962C8B-B14F-4D97-AF65-F5344CB8AC3E}">
        <p14:creationId xmlns:p14="http://schemas.microsoft.com/office/powerpoint/2010/main" val="168935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dirty="0" smtClean="0"/>
              <a:t>Současná situace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328" y="1293812"/>
            <a:ext cx="7065160" cy="536098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Čekáme na výsledek standardizace MAS (SZIF)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Probíhají práce na finalizaci strategie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Předpoklad schválení strategie valnou hromadou MAS – říjen 2015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Předpoklad odevzdání strategie k hodnocení na MMR – říjen 2015</a:t>
            </a:r>
            <a:endParaRPr lang="cs-CZ" dirty="0"/>
          </a:p>
        </p:txBody>
      </p:sp>
      <p:pic>
        <p:nvPicPr>
          <p:cNvPr id="1026" name="Picture 2" descr="http://dta3.com/data/image/crossr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99" y="1068387"/>
            <a:ext cx="4256873" cy="50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dirty="0" smtClean="0"/>
              <a:t>Schéma činností MAS</a:t>
            </a:r>
            <a:endParaRPr lang="cs-CZ" sz="5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0" y="1690688"/>
            <a:ext cx="11651260" cy="4281487"/>
          </a:xfrm>
        </p:spPr>
      </p:pic>
    </p:spTree>
    <p:extLst>
      <p:ext uri="{BB962C8B-B14F-4D97-AF65-F5344CB8AC3E}">
        <p14:creationId xmlns:p14="http://schemas.microsoft.com/office/powerpoint/2010/main" val="139032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4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dirty="0" smtClean="0"/>
              <a:t>Implementační role MAS v ČR - obecně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521493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V České republice v současné době funguje cca 180 místních akčních skupin z toho bylo v minulém období (2007-2013) 112 tzv. podpořených místních akčních skupin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V období 2007-2013 fungovali místní akční skupiny za podpory EAFRD tedy v rámci Společné zemědělské politiky EU (druhý pilíř)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V období 2014-2020 budou </a:t>
            </a:r>
            <a:r>
              <a:rPr lang="cs-CZ" dirty="0" err="1" smtClean="0"/>
              <a:t>MASky</a:t>
            </a:r>
            <a:r>
              <a:rPr lang="cs-CZ" dirty="0" smtClean="0"/>
              <a:t> fungovat za podpory ESIF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ČR je v rámci EU výjimečná tím, že </a:t>
            </a:r>
            <a:r>
              <a:rPr lang="cs-CZ" dirty="0" err="1" smtClean="0"/>
              <a:t>MASky</a:t>
            </a:r>
            <a:r>
              <a:rPr lang="cs-CZ" dirty="0" smtClean="0"/>
              <a:t> zde budou podpořeny více z Regionální politiky EU než se Společné zemědělské politiky EU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ČR má relativně, ale i absolutně největší finanční alokaci pro místní akční skupiny v celé EU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06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dirty="0" smtClean="0"/>
              <a:t>Implementační role MAS v ČR - obecně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763" y="1143000"/>
            <a:ext cx="11329987" cy="535781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ČESKÉ místní akční skupiny budou vykovávat implementační roli ve 4 programech</a:t>
            </a:r>
          </a:p>
          <a:p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IROP – Integrovaný regionální operační program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PRV – Program rozvoje venkova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OPZ – Operační program Zaměstnanost – </a:t>
            </a:r>
            <a:r>
              <a:rPr lang="cs-CZ" dirty="0" smtClean="0">
                <a:solidFill>
                  <a:srgbClr val="FF0000"/>
                </a:solidFill>
              </a:rPr>
              <a:t>naše MAS NE!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… podpora OPZ přes MAS směřuje do problémových lokalit ze sociálního hlediska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OPŽP – Operační program Životní prostředí – </a:t>
            </a:r>
            <a:r>
              <a:rPr lang="cs-CZ" dirty="0" smtClean="0">
                <a:solidFill>
                  <a:srgbClr val="FF0000"/>
                </a:solidFill>
              </a:rPr>
              <a:t>naše MAS NE!</a:t>
            </a:r>
          </a:p>
          <a:p>
            <a:pPr marL="0" indent="0">
              <a:buNone/>
            </a:pPr>
            <a:r>
              <a:rPr lang="cs-CZ" dirty="0" smtClean="0"/>
              <a:t>    … podpora OPŽP přes MAS směřuje cíleně do NP a CHKO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50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581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dirty="0" smtClean="0"/>
              <a:t>Implementační role IROP v 2014-2020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1104901"/>
            <a:ext cx="11758612" cy="5524499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Předpokládaná minimální alokace pro naší MAS – cca 26 mil. Kč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Alokace se vypočítává dle počtu trvale žijících obyvatel na území dané MAS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dirty="0"/>
              <a:t> </a:t>
            </a:r>
            <a:r>
              <a:rPr lang="cs-CZ" dirty="0" smtClean="0"/>
              <a:t>IROP je členěn na 4 osy </a:t>
            </a:r>
          </a:p>
          <a:p>
            <a:pPr marL="0" indent="0">
              <a:buNone/>
            </a:pPr>
            <a:r>
              <a:rPr lang="cs-CZ" dirty="0" smtClean="0"/>
              <a:t>…1. „Infrastruktura“     </a:t>
            </a:r>
          </a:p>
          <a:p>
            <a:pPr marL="0" indent="0">
              <a:buNone/>
            </a:pPr>
            <a:r>
              <a:rPr lang="cs-CZ" dirty="0" smtClean="0"/>
              <a:t>…2. „Lidé“</a:t>
            </a:r>
          </a:p>
          <a:p>
            <a:pPr marL="0" indent="0">
              <a:buNone/>
            </a:pPr>
            <a:r>
              <a:rPr lang="cs-CZ" dirty="0" smtClean="0"/>
              <a:t>…3. „Instituce“</a:t>
            </a:r>
          </a:p>
          <a:p>
            <a:pPr marL="0" indent="0">
              <a:buNone/>
            </a:pPr>
            <a:r>
              <a:rPr lang="cs-CZ" dirty="0" smtClean="0"/>
              <a:t>…4. „</a:t>
            </a:r>
            <a:r>
              <a:rPr lang="cs-CZ" dirty="0" err="1" smtClean="0"/>
              <a:t>MASky</a:t>
            </a:r>
            <a:r>
              <a:rPr lang="cs-CZ" dirty="0" smtClean="0"/>
              <a:t>“    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4 osa obsahuje vybrané SC z prvních třech os, konkrétně se jedná o 8 SC z 11 SC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Aktivity realizované přes MAS budou mít stejná pravidla jako při realizaci přes CRR, výhodou realizace přes MAS je větší % výše dotace a lepší servis při celém dotačním procesu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15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cs-CZ" sz="5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8" y="0"/>
            <a:ext cx="9720263" cy="6873349"/>
          </a:xfrm>
        </p:spPr>
      </p:pic>
    </p:spTree>
    <p:extLst>
      <p:ext uri="{BB962C8B-B14F-4D97-AF65-F5344CB8AC3E}">
        <p14:creationId xmlns:p14="http://schemas.microsoft.com/office/powerpoint/2010/main" val="133174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Využití jednotlivých SC na území naší MAS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175" y="1071562"/>
            <a:ext cx="11730038" cy="578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- SC 1.2 – Zvýšení podílu udržitelných forem dopravy - ANO</a:t>
            </a:r>
          </a:p>
          <a:p>
            <a:pPr marL="0" indent="0">
              <a:buNone/>
            </a:pPr>
            <a:r>
              <a:rPr lang="cs-CZ" dirty="0" smtClean="0"/>
              <a:t>- SC 1.3 – Zvýšení připravenosti k řešení a řízení rizik a katastrof – ANO</a:t>
            </a:r>
          </a:p>
          <a:p>
            <a:pPr>
              <a:buFontTx/>
              <a:buChar char="-"/>
            </a:pPr>
            <a:r>
              <a:rPr lang="cs-CZ" dirty="0" smtClean="0"/>
              <a:t>SC 2.1 – Zvýšení kvality a dostupnosti služeb vedoucí k sociální inkluzi – ANO</a:t>
            </a:r>
          </a:p>
          <a:p>
            <a:pPr>
              <a:buFontTx/>
              <a:buChar char="-"/>
            </a:pPr>
            <a:r>
              <a:rPr lang="cs-CZ" dirty="0" smtClean="0"/>
              <a:t>SC 2.2 – Vznik nových a rozvoj existujících podnikatelských aktivit v oblasti sociálního podnikání - ANO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SC 2.3 – Rozvoj infrastruktury pro poskytování zdravotních služeb a péče o zdraví – NE</a:t>
            </a:r>
          </a:p>
          <a:p>
            <a:pPr>
              <a:buFontTx/>
              <a:buChar char="-"/>
            </a:pPr>
            <a:r>
              <a:rPr lang="cs-CZ" dirty="0" smtClean="0"/>
              <a:t>SC 2.4 – Zvýšení kvality a dostupnosti infrastruktury pro vzdělávání a celoživotní učení – ANO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SC 3.1 – Zefektivnění prezentace, posílení ochrany a rozvoje kulturního dědictví – NE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SC 3.3 – Podpora pořizování a uplatňování dokumentů územního rozvoje - NE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13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Využití PRV na území naší MAS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037" y="1042988"/>
            <a:ext cx="11558587" cy="5557837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Předpokládaná minimální alokace pro naší MAS – cca 15 mil. Kč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Alokace se vypočítává dle počtu trvale žijících obyvatel na území dané MAS – váha 75% a dle počtu ha půdy na území MAS (25%)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Podpora zaměřena na zemědělství, lesnictví a další </a:t>
            </a:r>
            <a:r>
              <a:rPr lang="cs-CZ" dirty="0" smtClean="0">
                <a:solidFill>
                  <a:srgbClr val="FF0000"/>
                </a:solidFill>
              </a:rPr>
              <a:t>vybrané</a:t>
            </a:r>
            <a:r>
              <a:rPr lang="cs-CZ" dirty="0" smtClean="0"/>
              <a:t> podnikatelské činnosti (např. potravináři, agroturistika)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Podpora zaměřena na budovy, stroje, technologie…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Nastavení PRV umožnuje MAS podpořit aktivity, které nejsou podporované přímo přes SZIF, ale jsou v souladu v programových dokumentem PRV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Podpora projektů spolupráce, které bude MAS realizovat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287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1160</Words>
  <Application>Microsoft Office PowerPoint</Application>
  <PresentationFormat>Širokoúhlá obrazovka</PresentationFormat>
  <Paragraphs>130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Činnost MAS v období 2015+</vt:lpstr>
      <vt:lpstr>Současná situace</vt:lpstr>
      <vt:lpstr>Schéma činností MAS</vt:lpstr>
      <vt:lpstr>Implementační role MAS v ČR - obecně</vt:lpstr>
      <vt:lpstr>Implementační role MAS v ČR - obecně</vt:lpstr>
      <vt:lpstr>Implementační role IROP v 2014-2020</vt:lpstr>
      <vt:lpstr>Prezentace aplikace PowerPoint</vt:lpstr>
      <vt:lpstr>Využití jednotlivých SC na území naší MAS</vt:lpstr>
      <vt:lpstr>Využití PRV na území naší MAS </vt:lpstr>
      <vt:lpstr>Koordinační a animační role OPVVV</vt:lpstr>
      <vt:lpstr>Realizace projektů – MAS jako žadatel</vt:lpstr>
      <vt:lpstr>Dotační monitoring a poradenství</vt:lpstr>
      <vt:lpstr>Realizace akcí na území MAS</vt:lpstr>
      <vt:lpstr>Strategické plánování – tvorba PRO</vt:lpstr>
      <vt:lpstr>Propagace regionu a MAS </vt:lpstr>
      <vt:lpstr>Děkujeme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 v období 2015+</dc:title>
  <dc:creator>Svatojiřský Les MAS</dc:creator>
  <cp:lastModifiedBy>Svatojiřský Les MAS</cp:lastModifiedBy>
  <cp:revision>66</cp:revision>
  <cp:lastPrinted>2015-06-12T06:22:12Z</cp:lastPrinted>
  <dcterms:created xsi:type="dcterms:W3CDTF">2015-06-05T05:56:51Z</dcterms:created>
  <dcterms:modified xsi:type="dcterms:W3CDTF">2015-07-08T12:25:15Z</dcterms:modified>
</cp:coreProperties>
</file>